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Playfair Display"/>
      <p:regular r:id="rId32"/>
      <p:bold r:id="rId33"/>
      <p:italic r:id="rId34"/>
      <p:boldItalic r:id="rId35"/>
    </p:embeddedFont>
    <p:embeddedFont>
      <p:font typeface="Montserrat"/>
      <p:regular r:id="rId36"/>
      <p:bold r:id="rId37"/>
      <p:italic r:id="rId38"/>
      <p:boldItalic r:id="rId39"/>
    </p:embeddedFont>
    <p:embeddedFont>
      <p:font typeface="Oswald"/>
      <p:regular r:id="rId40"/>
      <p:bold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swald-regular.fntdata"/><Relationship Id="rId20" Type="http://schemas.openxmlformats.org/officeDocument/2006/relationships/slide" Target="slides/slide15.xml"/><Relationship Id="rId41" Type="http://schemas.openxmlformats.org/officeDocument/2006/relationships/font" Target="fonts/Oswald-bold.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PlayfairDisplay-bold.fntdata"/><Relationship Id="rId10" Type="http://schemas.openxmlformats.org/officeDocument/2006/relationships/slide" Target="slides/slide5.xml"/><Relationship Id="rId32" Type="http://schemas.openxmlformats.org/officeDocument/2006/relationships/font" Target="fonts/PlayfairDisplay-regular.fntdata"/><Relationship Id="rId13" Type="http://schemas.openxmlformats.org/officeDocument/2006/relationships/slide" Target="slides/slide8.xml"/><Relationship Id="rId35" Type="http://schemas.openxmlformats.org/officeDocument/2006/relationships/font" Target="fonts/PlayfairDisplay-boldItalic.fntdata"/><Relationship Id="rId12" Type="http://schemas.openxmlformats.org/officeDocument/2006/relationships/slide" Target="slides/slide7.xml"/><Relationship Id="rId34" Type="http://schemas.openxmlformats.org/officeDocument/2006/relationships/font" Target="fonts/PlayfairDisplay-italic.fntdata"/><Relationship Id="rId15" Type="http://schemas.openxmlformats.org/officeDocument/2006/relationships/slide" Target="slides/slide10.xml"/><Relationship Id="rId37" Type="http://schemas.openxmlformats.org/officeDocument/2006/relationships/font" Target="fonts/Montserrat-bold.fntdata"/><Relationship Id="rId14" Type="http://schemas.openxmlformats.org/officeDocument/2006/relationships/slide" Target="slides/slide9.xml"/><Relationship Id="rId36" Type="http://schemas.openxmlformats.org/officeDocument/2006/relationships/font" Target="fonts/Montserrat-regular.fntdata"/><Relationship Id="rId17" Type="http://schemas.openxmlformats.org/officeDocument/2006/relationships/slide" Target="slides/slide12.xml"/><Relationship Id="rId39" Type="http://schemas.openxmlformats.org/officeDocument/2006/relationships/font" Target="fonts/Montserrat-boldItalic.fntdata"/><Relationship Id="rId16" Type="http://schemas.openxmlformats.org/officeDocument/2006/relationships/slide" Target="slides/slide11.xml"/><Relationship Id="rId38" Type="http://schemas.openxmlformats.org/officeDocument/2006/relationships/font" Target="fonts/Montserrat-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15e8c9b2b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15e8c9b2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d6ed91a51f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d6ed91a51f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d6ed91a51f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d6ed91a51f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d17b5d6a3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d17b5d6a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d17b5d6a3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d17b5d6a3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d15e8c9b2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d15e8c9b2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d15e8c9b2b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d15e8c9b2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d6ce5909c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d6ce5909c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d6ce5909c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d6ce5909c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6ce5909c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d6ce5909c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7a45325a8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7a45325a8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d6dd1a7788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d6dd1a7788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d6dd1a7788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d6dd1a7788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d6ce5909c4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d6ce5909c4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d6dd1a7788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d6dd1a7788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d6dd1a7788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d6dd1a7788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d6ce5909c4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d6ce5909c4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d6dd1a7788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d6dd1a7788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7a45325a8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7a45325a8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7a45325a8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a45325a8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d6d46cd88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d6d46cd88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d6d46cd88a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d6d46cd88a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d6d46cd88a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d6d46cd88a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d6d46cd88a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d6d46cd88a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d15e8c9b2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d15e8c9b2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358475" y="0"/>
            <a:ext cx="38532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13" name="Google Shape;13;p2"/>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normAutofit/>
          </a:bodyPr>
          <a:lstStyle>
            <a:lvl1pPr lv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14" name="Google Shape;14;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999925"/>
            <a:ext cx="8520600" cy="214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highlight>
                  <a:schemeClr val="dk1"/>
                </a:highlight>
              </a:defRPr>
            </a:lvl1pPr>
            <a:lvl2pPr indent="-317500" lvl="1" marL="914400" algn="ctr">
              <a:spcBef>
                <a:spcPts val="0"/>
              </a:spcBef>
              <a:spcAft>
                <a:spcPts val="0"/>
              </a:spcAft>
              <a:buSzPts val="1400"/>
              <a:buChar char="○"/>
              <a:defRPr>
                <a:highlight>
                  <a:schemeClr val="dk1"/>
                </a:highlight>
              </a:defRPr>
            </a:lvl2pPr>
            <a:lvl3pPr indent="-317500" lvl="2" marL="1371600" algn="ctr">
              <a:spcBef>
                <a:spcPts val="0"/>
              </a:spcBef>
              <a:spcAft>
                <a:spcPts val="0"/>
              </a:spcAft>
              <a:buSzPts val="1400"/>
              <a:buChar char="■"/>
              <a:defRPr>
                <a:highlight>
                  <a:schemeClr val="dk1"/>
                </a:highlight>
              </a:defRPr>
            </a:lvl3pPr>
            <a:lvl4pPr indent="-317500" lvl="3" marL="1828800" algn="ctr">
              <a:spcBef>
                <a:spcPts val="0"/>
              </a:spcBef>
              <a:spcAft>
                <a:spcPts val="0"/>
              </a:spcAft>
              <a:buSzPts val="1400"/>
              <a:buChar char="●"/>
              <a:defRPr>
                <a:highlight>
                  <a:schemeClr val="dk1"/>
                </a:highlight>
              </a:defRPr>
            </a:lvl4pPr>
            <a:lvl5pPr indent="-317500" lvl="4" marL="2286000" algn="ctr">
              <a:spcBef>
                <a:spcPts val="0"/>
              </a:spcBef>
              <a:spcAft>
                <a:spcPts val="0"/>
              </a:spcAft>
              <a:buSzPts val="1400"/>
              <a:buChar char="○"/>
              <a:defRPr>
                <a:highlight>
                  <a:schemeClr val="dk1"/>
                </a:highlight>
              </a:defRPr>
            </a:lvl5pPr>
            <a:lvl6pPr indent="-317500" lvl="5" marL="2743200" algn="ctr">
              <a:spcBef>
                <a:spcPts val="0"/>
              </a:spcBef>
              <a:spcAft>
                <a:spcPts val="0"/>
              </a:spcAft>
              <a:buSzPts val="1400"/>
              <a:buChar char="■"/>
              <a:defRPr>
                <a:highlight>
                  <a:schemeClr val="dk1"/>
                </a:highlight>
              </a:defRPr>
            </a:lvl6pPr>
            <a:lvl7pPr indent="-317500" lvl="6" marL="3200400" algn="ctr">
              <a:spcBef>
                <a:spcPts val="0"/>
              </a:spcBef>
              <a:spcAft>
                <a:spcPts val="0"/>
              </a:spcAft>
              <a:buSzPts val="1400"/>
              <a:buChar char="●"/>
              <a:defRPr>
                <a:highlight>
                  <a:schemeClr val="dk1"/>
                </a:highlight>
              </a:defRPr>
            </a:lvl7pPr>
            <a:lvl8pPr indent="-317500" lvl="7" marL="3657600" algn="ctr">
              <a:spcBef>
                <a:spcPts val="0"/>
              </a:spcBef>
              <a:spcAft>
                <a:spcPts val="0"/>
              </a:spcAft>
              <a:buSzPts val="1400"/>
              <a:buChar char="○"/>
              <a:defRPr>
                <a:highlight>
                  <a:schemeClr val="dk1"/>
                </a:highlight>
              </a:defRPr>
            </a:lvl8pPr>
            <a:lvl9pPr indent="-317500" lvl="8" marL="4114800" algn="ctr">
              <a:spcBef>
                <a:spcPts val="0"/>
              </a:spcBef>
              <a:spcAft>
                <a:spcPts val="0"/>
              </a:spcAft>
              <a:buSzPts val="1400"/>
              <a:buChar char="■"/>
              <a:defRPr>
                <a:highlight>
                  <a:schemeClr val="dk1"/>
                </a:highlight>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4"/>
        </a:solidFill>
      </p:bgPr>
    </p:bg>
    <p:spTree>
      <p:nvGrpSpPr>
        <p:cNvPr id="15"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Font typeface="Playfair Display"/>
              <a:buNone/>
              <a:defRPr b="1" sz="4800">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b="1" sz="4800">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b="1" sz="4800">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b="1" sz="4800">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b="1" sz="4800">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b="1" sz="4800">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b="1" sz="4800">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b="1" sz="4800">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b="1" sz="4800">
                <a:latin typeface="Playfair Display"/>
                <a:ea typeface="Playfair Display"/>
                <a:cs typeface="Playfair Display"/>
                <a:sym typeface="Playfair Display"/>
              </a:defRPr>
            </a:lvl9pPr>
          </a:lstStyle>
          <a:p/>
        </p:txBody>
      </p:sp>
      <p:sp>
        <p:nvSpPr>
          <p:cNvPr id="18" name="Google Shape;18;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 name="Google Shape;21;p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5"/>
          <p:cNvSpPr txBox="1"/>
          <p:nvPr>
            <p:ph idx="1" type="body"/>
          </p:nvPr>
        </p:nvSpPr>
        <p:spPr>
          <a:xfrm>
            <a:off x="3117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p:txBody>
      </p:sp>
      <p:sp>
        <p:nvSpPr>
          <p:cNvPr id="37" name="Google Shape;3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9"/>
          <p:cNvSpPr txBox="1"/>
          <p:nvPr>
            <p:ph type="title"/>
          </p:nvPr>
        </p:nvSpPr>
        <p:spPr>
          <a:xfrm>
            <a:off x="265500" y="10816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9214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highlight>
                  <a:schemeClr val="lt1"/>
                </a:highlight>
              </a:defRPr>
            </a:lvl1pPr>
            <a:lvl2pPr indent="-317500" lvl="1" marL="914400">
              <a:spcBef>
                <a:spcPts val="0"/>
              </a:spcBef>
              <a:spcAft>
                <a:spcPts val="0"/>
              </a:spcAft>
              <a:buSzPts val="1400"/>
              <a:buChar char="○"/>
              <a:defRPr>
                <a:highlight>
                  <a:schemeClr val="lt1"/>
                </a:highlight>
              </a:defRPr>
            </a:lvl2pPr>
            <a:lvl3pPr indent="-317500" lvl="2" marL="1371600">
              <a:spcBef>
                <a:spcPts val="0"/>
              </a:spcBef>
              <a:spcAft>
                <a:spcPts val="0"/>
              </a:spcAft>
              <a:buSzPts val="1400"/>
              <a:buChar char="■"/>
              <a:defRPr>
                <a:highlight>
                  <a:schemeClr val="lt1"/>
                </a:highlight>
              </a:defRPr>
            </a:lvl3pPr>
            <a:lvl4pPr indent="-317500" lvl="3" marL="1828800">
              <a:spcBef>
                <a:spcPts val="0"/>
              </a:spcBef>
              <a:spcAft>
                <a:spcPts val="0"/>
              </a:spcAft>
              <a:buSzPts val="1400"/>
              <a:buChar char="●"/>
              <a:defRPr>
                <a:highlight>
                  <a:schemeClr val="lt1"/>
                </a:highlight>
              </a:defRPr>
            </a:lvl4pPr>
            <a:lvl5pPr indent="-317500" lvl="4" marL="2286000">
              <a:spcBef>
                <a:spcPts val="0"/>
              </a:spcBef>
              <a:spcAft>
                <a:spcPts val="0"/>
              </a:spcAft>
              <a:buSzPts val="1400"/>
              <a:buChar char="○"/>
              <a:defRPr>
                <a:highlight>
                  <a:schemeClr val="lt1"/>
                </a:highlight>
              </a:defRPr>
            </a:lvl5pPr>
            <a:lvl6pPr indent="-317500" lvl="5" marL="2743200">
              <a:spcBef>
                <a:spcPts val="0"/>
              </a:spcBef>
              <a:spcAft>
                <a:spcPts val="0"/>
              </a:spcAft>
              <a:buSzPts val="1400"/>
              <a:buChar char="■"/>
              <a:defRPr>
                <a:highlight>
                  <a:schemeClr val="lt1"/>
                </a:highlight>
              </a:defRPr>
            </a:lvl6pPr>
            <a:lvl7pPr indent="-317500" lvl="6" marL="3200400">
              <a:spcBef>
                <a:spcPts val="0"/>
              </a:spcBef>
              <a:spcAft>
                <a:spcPts val="0"/>
              </a:spcAft>
              <a:buSzPts val="1400"/>
              <a:buChar char="●"/>
              <a:defRPr>
                <a:highlight>
                  <a:schemeClr val="lt1"/>
                </a:highlight>
              </a:defRPr>
            </a:lvl7pPr>
            <a:lvl8pPr indent="-317500" lvl="7" marL="3657600">
              <a:spcBef>
                <a:spcPts val="0"/>
              </a:spcBef>
              <a:spcAft>
                <a:spcPts val="0"/>
              </a:spcAft>
              <a:buSzPts val="1400"/>
              <a:buChar char="○"/>
              <a:defRPr>
                <a:highlight>
                  <a:schemeClr val="lt1"/>
                </a:highlight>
              </a:defRPr>
            </a:lvl8pPr>
            <a:lvl9pPr indent="-317500" lvl="8" marL="4114800">
              <a:spcBef>
                <a:spcPts val="0"/>
              </a:spcBef>
              <a:spcAft>
                <a:spcPts val="0"/>
              </a:spcAft>
              <a:buSzPts val="1400"/>
              <a:buChar char="■"/>
              <a:defRPr>
                <a:highlight>
                  <a:schemeClr val="lt1"/>
                </a:highlight>
              </a:defRPr>
            </a:lvl9pPr>
          </a:lstStyle>
          <a:p/>
        </p:txBody>
      </p:sp>
      <p:sp>
        <p:nvSpPr>
          <p:cNvPr id="44" name="Google Shape;4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highlight>
                  <a:schemeClr val="dk1"/>
                </a:highlight>
              </a:defRPr>
            </a:lvl1pPr>
          </a:lstStyle>
          <a:p/>
        </p:txBody>
      </p:sp>
      <p:sp>
        <p:nvSpPr>
          <p:cNvPr id="47" name="Google Shape;47;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op">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p:txBody>
      </p:sp>
      <p:sp>
        <p:nvSpPr>
          <p:cNvPr id="7" name="Google Shape;7;p1"/>
          <p:cNvSpPr txBox="1"/>
          <p:nvPr>
            <p:ph idx="1" type="body"/>
          </p:nvPr>
        </p:nvSpPr>
        <p:spPr>
          <a:xfrm>
            <a:off x="311700" y="1234075"/>
            <a:ext cx="8520600" cy="33348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indent="-317500" lvl="1" marL="914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indent="-317500" lvl="2" marL="1371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indent="-317500" lvl="3" marL="1828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indent="-317500" lvl="4" marL="22860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indent="-317500" lvl="5" marL="27432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indent="-317500" lvl="6" marL="3200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indent="-317500" lvl="7" marL="3657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indent="-317500" lvl="8" marL="4114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8.png"/><Relationship Id="rId4" Type="http://schemas.openxmlformats.org/officeDocument/2006/relationships/image" Target="../media/image3.png"/><Relationship Id="rId5" Type="http://schemas.openxmlformats.org/officeDocument/2006/relationships/image" Target="../media/image12.png"/><Relationship Id="rId6"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investopedia.com/terms/m/machine-learning.asp" TargetMode="Externa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investopedia.com/terms/b/big-data.asp" TargetMode="External"/><Relationship Id="rId4" Type="http://schemas.openxmlformats.org/officeDocument/2006/relationships/hyperlink" Target="https://www.investopedia.com/terms/e/ecommerce.asp" TargetMode="External"/><Relationship Id="rId5" Type="http://schemas.openxmlformats.org/officeDocument/2006/relationships/hyperlink" Target="https://www.investopedia.com/tech/worlds-top-10-fintech-companies-bab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en.wikipedia.org/wiki/Scientific_discipline" TargetMode="External"/><Relationship Id="rId4" Type="http://schemas.openxmlformats.org/officeDocument/2006/relationships/hyperlink" Target="https://en.wikipedia.org/wiki/Medical_scanner" TargetMode="External"/><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ctrTitle"/>
          </p:nvPr>
        </p:nvSpPr>
        <p:spPr>
          <a:xfrm>
            <a:off x="344250" y="506325"/>
            <a:ext cx="8455500" cy="288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3720"/>
              <a:t>BRAIN MRI SEGMENTATION USING RESNET-50 AND TVERSKY METRIC</a:t>
            </a:r>
            <a:endParaRPr sz="3720"/>
          </a:p>
        </p:txBody>
      </p:sp>
      <p:sp>
        <p:nvSpPr>
          <p:cNvPr id="59" name="Google Shape;59;p13"/>
          <p:cNvSpPr txBox="1"/>
          <p:nvPr>
            <p:ph idx="1" type="subTitle"/>
          </p:nvPr>
        </p:nvSpPr>
        <p:spPr>
          <a:xfrm>
            <a:off x="344250" y="3555575"/>
            <a:ext cx="7008600" cy="1587900"/>
          </a:xfrm>
          <a:prstGeom prst="rect">
            <a:avLst/>
          </a:prstGeom>
        </p:spPr>
        <p:txBody>
          <a:bodyPr anchorCtr="0" anchor="ctr" bIns="91425" lIns="91425" spcFirstLastPara="1" rIns="91425" wrap="square" tIns="91425">
            <a:normAutofit fontScale="62500" lnSpcReduction="20000"/>
          </a:bodyPr>
          <a:lstStyle/>
          <a:p>
            <a:pPr indent="0" lvl="0" marL="0" rtl="0" algn="l">
              <a:spcBef>
                <a:spcPts val="0"/>
              </a:spcBef>
              <a:spcAft>
                <a:spcPts val="0"/>
              </a:spcAft>
              <a:buNone/>
            </a:pPr>
            <a:r>
              <a:rPr lang="en"/>
              <a:t>TEAM :</a:t>
            </a:r>
            <a:endParaRPr/>
          </a:p>
          <a:p>
            <a:pPr indent="0" lvl="0" marL="0" rtl="0" algn="l">
              <a:spcBef>
                <a:spcPts val="0"/>
              </a:spcBef>
              <a:spcAft>
                <a:spcPts val="0"/>
              </a:spcAft>
              <a:buNone/>
            </a:pPr>
            <a:r>
              <a:rPr lang="en"/>
              <a:t>AKSHAYA N</a:t>
            </a:r>
            <a:endParaRPr/>
          </a:p>
          <a:p>
            <a:pPr indent="0" lvl="0" marL="0" rtl="0" algn="l">
              <a:spcBef>
                <a:spcPts val="0"/>
              </a:spcBef>
              <a:spcAft>
                <a:spcPts val="0"/>
              </a:spcAft>
              <a:buNone/>
            </a:pPr>
            <a:r>
              <a:rPr lang="en"/>
              <a:t>NARMATHA T</a:t>
            </a:r>
            <a:endParaRPr/>
          </a:p>
          <a:p>
            <a:pPr indent="0" lvl="0" marL="0" rtl="0" algn="l">
              <a:spcBef>
                <a:spcPts val="0"/>
              </a:spcBef>
              <a:spcAft>
                <a:spcPts val="0"/>
              </a:spcAft>
              <a:buNone/>
            </a:pPr>
            <a:r>
              <a:rPr lang="en"/>
              <a:t>NAKSHATRA SINGH</a:t>
            </a:r>
            <a:endParaRPr/>
          </a:p>
          <a:p>
            <a:pPr indent="0" lvl="0" marL="0" rtl="0" algn="l">
              <a:spcBef>
                <a:spcPts val="0"/>
              </a:spcBef>
              <a:spcAft>
                <a:spcPts val="0"/>
              </a:spcAft>
              <a:buNone/>
            </a:pPr>
            <a:r>
              <a:rPr lang="en"/>
              <a:t>NAMITHA K</a:t>
            </a:r>
            <a:endParaRPr/>
          </a:p>
          <a:p>
            <a:pPr indent="0" lvl="0" marL="0" rtl="0" algn="l">
              <a:spcBef>
                <a:spcPts val="0"/>
              </a:spcBef>
              <a:spcAft>
                <a:spcPts val="0"/>
              </a:spcAft>
              <a:buNone/>
            </a:pPr>
            <a:r>
              <a:rPr lang="en"/>
              <a:t>PRARTHANA G</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a:t>
            </a:r>
            <a:endParaRPr/>
          </a:p>
        </p:txBody>
      </p:sp>
      <p:sp>
        <p:nvSpPr>
          <p:cNvPr id="117" name="Google Shape;117;p22"/>
          <p:cNvSpPr txBox="1"/>
          <p:nvPr>
            <p:ph idx="1" type="body"/>
          </p:nvPr>
        </p:nvSpPr>
        <p:spPr>
          <a:xfrm>
            <a:off x="311700" y="1234075"/>
            <a:ext cx="34899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Preprocessing, setting up model hyper-parameters</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Further, the filepaths of masks and images will be acquired. </a:t>
            </a:r>
            <a:endParaRPr/>
          </a:p>
        </p:txBody>
      </p:sp>
      <p:pic>
        <p:nvPicPr>
          <p:cNvPr id="118" name="Google Shape;118;p22"/>
          <p:cNvPicPr preferRelativeResize="0"/>
          <p:nvPr/>
        </p:nvPicPr>
        <p:blipFill>
          <a:blip r:embed="rId3">
            <a:alphaModFix/>
          </a:blip>
          <a:stretch>
            <a:fillRect/>
          </a:stretch>
        </p:blipFill>
        <p:spPr>
          <a:xfrm>
            <a:off x="4067275" y="1017725"/>
            <a:ext cx="4536500" cy="3468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a:t>
            </a:r>
            <a:endParaRPr/>
          </a:p>
        </p:txBody>
      </p:sp>
      <p:sp>
        <p:nvSpPr>
          <p:cNvPr id="124" name="Google Shape;124;p23"/>
          <p:cNvSpPr txBox="1"/>
          <p:nvPr>
            <p:ph idx="1" type="body"/>
          </p:nvPr>
        </p:nvSpPr>
        <p:spPr>
          <a:xfrm>
            <a:off x="311700" y="1234075"/>
            <a:ext cx="8520600" cy="638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Data sorting and sorting confirmation</a:t>
            </a:r>
            <a:endParaRPr/>
          </a:p>
        </p:txBody>
      </p:sp>
      <p:pic>
        <p:nvPicPr>
          <p:cNvPr id="125" name="Google Shape;125;p23"/>
          <p:cNvPicPr preferRelativeResize="0"/>
          <p:nvPr/>
        </p:nvPicPr>
        <p:blipFill>
          <a:blip r:embed="rId3">
            <a:alphaModFix/>
          </a:blip>
          <a:stretch>
            <a:fillRect/>
          </a:stretch>
        </p:blipFill>
        <p:spPr>
          <a:xfrm>
            <a:off x="813150" y="1872775"/>
            <a:ext cx="7768674" cy="2703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a:t>
            </a:r>
            <a:endParaRPr/>
          </a:p>
        </p:txBody>
      </p:sp>
      <p:sp>
        <p:nvSpPr>
          <p:cNvPr id="131" name="Google Shape;131;p24"/>
          <p:cNvSpPr txBox="1"/>
          <p:nvPr>
            <p:ph idx="1" type="body"/>
          </p:nvPr>
        </p:nvSpPr>
        <p:spPr>
          <a:xfrm>
            <a:off x="1934325" y="1499625"/>
            <a:ext cx="32511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Data visualization of MRI's and masks in the dataset</a:t>
            </a:r>
            <a:endParaRPr/>
          </a:p>
        </p:txBody>
      </p:sp>
      <p:pic>
        <p:nvPicPr>
          <p:cNvPr id="132" name="Google Shape;132;p24"/>
          <p:cNvPicPr preferRelativeResize="0"/>
          <p:nvPr/>
        </p:nvPicPr>
        <p:blipFill>
          <a:blip r:embed="rId3">
            <a:alphaModFix/>
          </a:blip>
          <a:stretch>
            <a:fillRect/>
          </a:stretch>
        </p:blipFill>
        <p:spPr>
          <a:xfrm>
            <a:off x="311700" y="1234075"/>
            <a:ext cx="1566686" cy="1469425"/>
          </a:xfrm>
          <a:prstGeom prst="rect">
            <a:avLst/>
          </a:prstGeom>
          <a:noFill/>
          <a:ln>
            <a:noFill/>
          </a:ln>
        </p:spPr>
      </p:pic>
      <p:pic>
        <p:nvPicPr>
          <p:cNvPr id="133" name="Google Shape;133;p24"/>
          <p:cNvPicPr preferRelativeResize="0"/>
          <p:nvPr/>
        </p:nvPicPr>
        <p:blipFill>
          <a:blip r:embed="rId4">
            <a:alphaModFix/>
          </a:blip>
          <a:stretch>
            <a:fillRect/>
          </a:stretch>
        </p:blipFill>
        <p:spPr>
          <a:xfrm>
            <a:off x="323850" y="2703499"/>
            <a:ext cx="1542375" cy="1469425"/>
          </a:xfrm>
          <a:prstGeom prst="rect">
            <a:avLst/>
          </a:prstGeom>
          <a:noFill/>
          <a:ln>
            <a:noFill/>
          </a:ln>
        </p:spPr>
      </p:pic>
      <p:pic>
        <p:nvPicPr>
          <p:cNvPr id="134" name="Google Shape;134;p24"/>
          <p:cNvPicPr preferRelativeResize="0"/>
          <p:nvPr/>
        </p:nvPicPr>
        <p:blipFill>
          <a:blip r:embed="rId5">
            <a:alphaModFix/>
          </a:blip>
          <a:stretch>
            <a:fillRect/>
          </a:stretch>
        </p:blipFill>
        <p:spPr>
          <a:xfrm>
            <a:off x="1878375" y="2663439"/>
            <a:ext cx="1542375" cy="1549548"/>
          </a:xfrm>
          <a:prstGeom prst="rect">
            <a:avLst/>
          </a:prstGeom>
          <a:noFill/>
          <a:ln>
            <a:noFill/>
          </a:ln>
        </p:spPr>
      </p:pic>
      <p:pic>
        <p:nvPicPr>
          <p:cNvPr id="135" name="Google Shape;135;p24"/>
          <p:cNvPicPr preferRelativeResize="0"/>
          <p:nvPr/>
        </p:nvPicPr>
        <p:blipFill>
          <a:blip r:embed="rId6">
            <a:alphaModFix/>
          </a:blip>
          <a:stretch>
            <a:fillRect/>
          </a:stretch>
        </p:blipFill>
        <p:spPr>
          <a:xfrm>
            <a:off x="4975775" y="594025"/>
            <a:ext cx="3917974" cy="3955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a:t>
            </a:r>
            <a:endParaRPr/>
          </a:p>
        </p:txBody>
      </p:sp>
      <p:sp>
        <p:nvSpPr>
          <p:cNvPr id="141" name="Google Shape;141;p25"/>
          <p:cNvSpPr txBox="1"/>
          <p:nvPr>
            <p:ph idx="1" type="body"/>
          </p:nvPr>
        </p:nvSpPr>
        <p:spPr>
          <a:xfrm>
            <a:off x="311700" y="1234075"/>
            <a:ext cx="38394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Training the classifier model using train and test data</a:t>
            </a:r>
            <a:endParaRPr/>
          </a:p>
          <a:p>
            <a:pPr indent="0" lvl="0" marL="0" rtl="0" algn="l">
              <a:spcBef>
                <a:spcPts val="1200"/>
              </a:spcBef>
              <a:spcAft>
                <a:spcPts val="0"/>
              </a:spcAft>
              <a:buNone/>
            </a:pPr>
            <a:r>
              <a:rPr lang="en"/>
              <a:t>Use Kera's image data generator to scale data from 0 to 1</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Making basemodel using Resnet50</a:t>
            </a:r>
            <a:endParaRPr/>
          </a:p>
        </p:txBody>
      </p:sp>
      <p:pic>
        <p:nvPicPr>
          <p:cNvPr id="142" name="Google Shape;142;p25"/>
          <p:cNvPicPr preferRelativeResize="0"/>
          <p:nvPr/>
        </p:nvPicPr>
        <p:blipFill>
          <a:blip r:embed="rId3">
            <a:alphaModFix/>
          </a:blip>
          <a:stretch>
            <a:fillRect/>
          </a:stretch>
        </p:blipFill>
        <p:spPr>
          <a:xfrm>
            <a:off x="4290900" y="265550"/>
            <a:ext cx="4453775" cy="4654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a:t>
            </a:r>
            <a:endParaRPr/>
          </a:p>
        </p:txBody>
      </p:sp>
      <p:sp>
        <p:nvSpPr>
          <p:cNvPr id="148" name="Google Shape;148;p26"/>
          <p:cNvSpPr txBox="1"/>
          <p:nvPr>
            <p:ph idx="1" type="body"/>
          </p:nvPr>
        </p:nvSpPr>
        <p:spPr>
          <a:xfrm>
            <a:off x="311700" y="1234075"/>
            <a:ext cx="34341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Add a classifier head to the base model</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Compile and save the best model with the least validation loss in a JSON file for future use</a:t>
            </a:r>
            <a:endParaRPr/>
          </a:p>
        </p:txBody>
      </p:sp>
      <p:pic>
        <p:nvPicPr>
          <p:cNvPr id="149" name="Google Shape;149;p26"/>
          <p:cNvPicPr preferRelativeResize="0"/>
          <p:nvPr/>
        </p:nvPicPr>
        <p:blipFill>
          <a:blip r:embed="rId3">
            <a:alphaModFix/>
          </a:blip>
          <a:stretch>
            <a:fillRect/>
          </a:stretch>
        </p:blipFill>
        <p:spPr>
          <a:xfrm>
            <a:off x="4110796" y="675446"/>
            <a:ext cx="4721501" cy="3154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a:t>
            </a:r>
            <a:endParaRPr/>
          </a:p>
        </p:txBody>
      </p:sp>
      <p:sp>
        <p:nvSpPr>
          <p:cNvPr id="155" name="Google Shape;155;p27"/>
          <p:cNvSpPr txBox="1"/>
          <p:nvPr>
            <p:ph idx="1" type="body"/>
          </p:nvPr>
        </p:nvSpPr>
        <p:spPr>
          <a:xfrm>
            <a:off x="311700" y="1017725"/>
            <a:ext cx="8520600" cy="355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Evaluation</a:t>
            </a:r>
            <a:r>
              <a:rPr lang="en"/>
              <a:t> metric visualization </a:t>
            </a:r>
            <a:endParaRPr/>
          </a:p>
          <a:p>
            <a:pPr indent="0" lvl="0" marL="0" rtl="0" algn="l">
              <a:spcBef>
                <a:spcPts val="1200"/>
              </a:spcBef>
              <a:spcAft>
                <a:spcPts val="0"/>
              </a:spcAft>
              <a:buNone/>
            </a:pPr>
            <a:r>
              <a:rPr lang="en"/>
              <a:t>using MatPlotLib. (Accuracy and Loss)</a:t>
            </a:r>
            <a:endParaRPr/>
          </a:p>
          <a:p>
            <a:pPr indent="0" lvl="0" marL="0" rtl="0" algn="l">
              <a:spcBef>
                <a:spcPts val="1200"/>
              </a:spcBef>
              <a:spcAft>
                <a:spcPts val="0"/>
              </a:spcAft>
              <a:buNone/>
            </a:pPr>
            <a:r>
              <a:rPr lang="en"/>
              <a:t>Vanilla Convolutional Neural Network</a:t>
            </a:r>
            <a:endParaRPr/>
          </a:p>
          <a:p>
            <a:pPr indent="0" lvl="0" marL="0" rtl="0" algn="l">
              <a:spcBef>
                <a:spcPts val="1200"/>
              </a:spcBef>
              <a:spcAft>
                <a:spcPts val="1200"/>
              </a:spcAft>
              <a:buNone/>
            </a:pPr>
            <a:r>
              <a:rPr lang="en"/>
              <a:t>results.</a:t>
            </a:r>
            <a:endParaRPr/>
          </a:p>
        </p:txBody>
      </p:sp>
      <p:pic>
        <p:nvPicPr>
          <p:cNvPr id="156" name="Google Shape;156;p27"/>
          <p:cNvPicPr preferRelativeResize="0"/>
          <p:nvPr/>
        </p:nvPicPr>
        <p:blipFill>
          <a:blip r:embed="rId3">
            <a:alphaModFix/>
          </a:blip>
          <a:stretch>
            <a:fillRect/>
          </a:stretch>
        </p:blipFill>
        <p:spPr>
          <a:xfrm>
            <a:off x="0" y="2971575"/>
            <a:ext cx="4696099" cy="2171925"/>
          </a:xfrm>
          <a:prstGeom prst="rect">
            <a:avLst/>
          </a:prstGeom>
          <a:noFill/>
          <a:ln>
            <a:noFill/>
          </a:ln>
        </p:spPr>
      </p:pic>
      <p:pic>
        <p:nvPicPr>
          <p:cNvPr id="157" name="Google Shape;157;p27"/>
          <p:cNvPicPr preferRelativeResize="0"/>
          <p:nvPr/>
        </p:nvPicPr>
        <p:blipFill>
          <a:blip r:embed="rId4">
            <a:alphaModFix/>
          </a:blip>
          <a:stretch>
            <a:fillRect/>
          </a:stretch>
        </p:blipFill>
        <p:spPr>
          <a:xfrm>
            <a:off x="4696100" y="0"/>
            <a:ext cx="4267051" cy="33849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a:t>
            </a:r>
            <a:endParaRPr/>
          </a:p>
        </p:txBody>
      </p:sp>
      <p:sp>
        <p:nvSpPr>
          <p:cNvPr id="163" name="Google Shape;163;p28"/>
          <p:cNvSpPr txBox="1"/>
          <p:nvPr>
            <p:ph idx="1" type="body"/>
          </p:nvPr>
        </p:nvSpPr>
        <p:spPr>
          <a:xfrm>
            <a:off x="311700" y="1234075"/>
            <a:ext cx="8520600" cy="33348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We set up training and </a:t>
            </a:r>
            <a:endParaRPr/>
          </a:p>
          <a:p>
            <a:pPr indent="0" lvl="0" marL="0" rtl="0" algn="l">
              <a:spcBef>
                <a:spcPts val="1200"/>
              </a:spcBef>
              <a:spcAft>
                <a:spcPts val="0"/>
              </a:spcAft>
              <a:buNone/>
            </a:pPr>
            <a:r>
              <a:rPr lang="en"/>
              <a:t>Validation sets using </a:t>
            </a:r>
            <a:endParaRPr/>
          </a:p>
          <a:p>
            <a:pPr indent="0" lvl="0" marL="0" rtl="0" algn="l">
              <a:spcBef>
                <a:spcPts val="1200"/>
              </a:spcBef>
              <a:spcAft>
                <a:spcPts val="0"/>
              </a:spcAft>
              <a:buNone/>
            </a:pPr>
            <a:r>
              <a:rPr lang="en"/>
              <a:t>Tensorflow data generators.</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 </a:t>
            </a:r>
            <a:endParaRPr/>
          </a:p>
          <a:p>
            <a:pPr indent="0" lvl="0" marL="0" rtl="0" algn="l">
              <a:spcBef>
                <a:spcPts val="1200"/>
              </a:spcBef>
              <a:spcAft>
                <a:spcPts val="0"/>
              </a:spcAft>
              <a:buNone/>
            </a:pPr>
            <a:r>
              <a:rPr lang="en"/>
              <a:t>Custom Residual Block for </a:t>
            </a:r>
            <a:endParaRPr/>
          </a:p>
          <a:p>
            <a:pPr indent="0" lvl="0" marL="0" rtl="0" algn="l">
              <a:spcBef>
                <a:spcPts val="1200"/>
              </a:spcBef>
              <a:spcAft>
                <a:spcPts val="0"/>
              </a:spcAft>
              <a:buNone/>
            </a:pPr>
            <a:r>
              <a:rPr lang="en"/>
              <a:t>segmentation.</a:t>
            </a:r>
            <a:endParaRPr/>
          </a:p>
          <a:p>
            <a:pPr indent="0" lvl="0" marL="0" rtl="0" algn="l">
              <a:spcBef>
                <a:spcPts val="1200"/>
              </a:spcBef>
              <a:spcAft>
                <a:spcPts val="1200"/>
              </a:spcAft>
              <a:buNone/>
            </a:pPr>
            <a:r>
              <a:t/>
            </a:r>
            <a:endParaRPr/>
          </a:p>
        </p:txBody>
      </p:sp>
      <p:pic>
        <p:nvPicPr>
          <p:cNvPr id="164" name="Google Shape;164;p28"/>
          <p:cNvPicPr preferRelativeResize="0"/>
          <p:nvPr/>
        </p:nvPicPr>
        <p:blipFill>
          <a:blip r:embed="rId3">
            <a:alphaModFix/>
          </a:blip>
          <a:stretch>
            <a:fillRect/>
          </a:stretch>
        </p:blipFill>
        <p:spPr>
          <a:xfrm>
            <a:off x="3159175" y="361999"/>
            <a:ext cx="5886124" cy="44194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a:t>
            </a:r>
            <a:endParaRPr/>
          </a:p>
        </p:txBody>
      </p:sp>
      <p:sp>
        <p:nvSpPr>
          <p:cNvPr id="170" name="Google Shape;170;p29"/>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Model Architecture.</a:t>
            </a:r>
            <a:endParaRPr/>
          </a:p>
        </p:txBody>
      </p:sp>
      <p:pic>
        <p:nvPicPr>
          <p:cNvPr id="171" name="Google Shape;171;p29"/>
          <p:cNvPicPr preferRelativeResize="0"/>
          <p:nvPr/>
        </p:nvPicPr>
        <p:blipFill>
          <a:blip r:embed="rId3">
            <a:alphaModFix/>
          </a:blip>
          <a:stretch>
            <a:fillRect/>
          </a:stretch>
        </p:blipFill>
        <p:spPr>
          <a:xfrm>
            <a:off x="4434700" y="59238"/>
            <a:ext cx="4296302" cy="50250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 </a:t>
            </a:r>
            <a:endParaRPr/>
          </a:p>
        </p:txBody>
      </p:sp>
      <p:sp>
        <p:nvSpPr>
          <p:cNvPr id="177" name="Google Shape;177;p30"/>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Training the custom </a:t>
            </a:r>
            <a:endParaRPr/>
          </a:p>
          <a:p>
            <a:pPr indent="0" lvl="0" marL="0" rtl="0" algn="l">
              <a:spcBef>
                <a:spcPts val="1200"/>
              </a:spcBef>
              <a:spcAft>
                <a:spcPts val="1200"/>
              </a:spcAft>
              <a:buNone/>
            </a:pPr>
            <a:r>
              <a:rPr lang="en"/>
              <a:t>segmentation model.</a:t>
            </a:r>
            <a:endParaRPr/>
          </a:p>
        </p:txBody>
      </p:sp>
      <p:pic>
        <p:nvPicPr>
          <p:cNvPr id="178" name="Google Shape;178;p30"/>
          <p:cNvPicPr preferRelativeResize="0"/>
          <p:nvPr/>
        </p:nvPicPr>
        <p:blipFill>
          <a:blip r:embed="rId3">
            <a:alphaModFix/>
          </a:blip>
          <a:stretch>
            <a:fillRect/>
          </a:stretch>
        </p:blipFill>
        <p:spPr>
          <a:xfrm>
            <a:off x="2906300" y="230000"/>
            <a:ext cx="6237698" cy="468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a:t>
            </a:r>
            <a:endParaRPr/>
          </a:p>
        </p:txBody>
      </p:sp>
      <p:sp>
        <p:nvSpPr>
          <p:cNvPr id="184" name="Google Shape;184;p31"/>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Evaluating</a:t>
            </a:r>
            <a:r>
              <a:rPr lang="en"/>
              <a:t> segmentation ResUNet model</a:t>
            </a:r>
            <a:endParaRPr/>
          </a:p>
          <a:p>
            <a:pPr indent="0" lvl="0" marL="0" rtl="0" algn="l">
              <a:spcBef>
                <a:spcPts val="1200"/>
              </a:spcBef>
              <a:spcAft>
                <a:spcPts val="1200"/>
              </a:spcAft>
              <a:buNone/>
            </a:pPr>
            <a:r>
              <a:rPr lang="en"/>
              <a:t>Using Tversky metric.</a:t>
            </a:r>
            <a:endParaRPr/>
          </a:p>
        </p:txBody>
      </p:sp>
      <p:pic>
        <p:nvPicPr>
          <p:cNvPr id="185" name="Google Shape;185;p31"/>
          <p:cNvPicPr preferRelativeResize="0"/>
          <p:nvPr/>
        </p:nvPicPr>
        <p:blipFill>
          <a:blip r:embed="rId3">
            <a:alphaModFix/>
          </a:blip>
          <a:stretch>
            <a:fillRect/>
          </a:stretch>
        </p:blipFill>
        <p:spPr>
          <a:xfrm>
            <a:off x="5042775" y="0"/>
            <a:ext cx="4101226" cy="3001200"/>
          </a:xfrm>
          <a:prstGeom prst="rect">
            <a:avLst/>
          </a:prstGeom>
          <a:noFill/>
          <a:ln>
            <a:noFill/>
          </a:ln>
        </p:spPr>
      </p:pic>
      <p:pic>
        <p:nvPicPr>
          <p:cNvPr id="186" name="Google Shape;186;p31"/>
          <p:cNvPicPr preferRelativeResize="0"/>
          <p:nvPr/>
        </p:nvPicPr>
        <p:blipFill>
          <a:blip r:embed="rId4">
            <a:alphaModFix/>
          </a:blip>
          <a:stretch>
            <a:fillRect/>
          </a:stretch>
        </p:blipFill>
        <p:spPr>
          <a:xfrm>
            <a:off x="0" y="2773775"/>
            <a:ext cx="5123750" cy="2369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 TO DOMAIN - DEEP LEARNING</a:t>
            </a:r>
            <a:endParaRPr/>
          </a:p>
        </p:txBody>
      </p:sp>
      <p:sp>
        <p:nvSpPr>
          <p:cNvPr id="65" name="Google Shape;65;p1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300">
                <a:solidFill>
                  <a:srgbClr val="111111"/>
                </a:solidFill>
                <a:highlight>
                  <a:srgbClr val="FFFFFF"/>
                </a:highlight>
                <a:latin typeface="Arial"/>
                <a:ea typeface="Arial"/>
                <a:cs typeface="Arial"/>
                <a:sym typeface="Arial"/>
              </a:rPr>
              <a:t>Deep learning is a subset of </a:t>
            </a:r>
            <a:r>
              <a:rPr lang="en" sz="1300" u="sng">
                <a:solidFill>
                  <a:srgbClr val="2C40D0"/>
                </a:solidFill>
                <a:highlight>
                  <a:srgbClr val="FFFFFF"/>
                </a:highlight>
                <a:latin typeface="Arial"/>
                <a:ea typeface="Arial"/>
                <a:cs typeface="Arial"/>
                <a:sym typeface="Arial"/>
                <a:hlinkClick r:id="rId3">
                  <a:extLst>
                    <a:ext uri="{A12FA001-AC4F-418D-AE19-62706E023703}">
                      <ahyp:hlinkClr val="tx"/>
                    </a:ext>
                  </a:extLst>
                </a:hlinkClick>
              </a:rPr>
              <a:t>machine learning</a:t>
            </a:r>
            <a:r>
              <a:rPr lang="en" sz="1300">
                <a:solidFill>
                  <a:srgbClr val="111111"/>
                </a:solidFill>
                <a:highlight>
                  <a:srgbClr val="FFFFFF"/>
                </a:highlight>
                <a:latin typeface="Arial"/>
                <a:ea typeface="Arial"/>
                <a:cs typeface="Arial"/>
                <a:sym typeface="Arial"/>
              </a:rPr>
              <a:t> in artificial intelligence that has networks capable of learning unsupervised from data that is unstructured or unlabeled. Also known as deep neural learning or deep neural network.</a:t>
            </a:r>
            <a:endParaRPr sz="1300">
              <a:solidFill>
                <a:srgbClr val="111111"/>
              </a:solidFill>
              <a:highlight>
                <a:srgbClr val="FFFFFF"/>
              </a:highlight>
              <a:latin typeface="Arial"/>
              <a:ea typeface="Arial"/>
              <a:cs typeface="Arial"/>
              <a:sym typeface="Arial"/>
            </a:endParaRPr>
          </a:p>
          <a:p>
            <a:pPr indent="-311150" lvl="0" marL="457200" rtl="0" algn="l">
              <a:spcBef>
                <a:spcPts val="1200"/>
              </a:spcBef>
              <a:spcAft>
                <a:spcPts val="0"/>
              </a:spcAft>
              <a:buClr>
                <a:srgbClr val="111111"/>
              </a:buClr>
              <a:buSzPts val="1300"/>
              <a:buFont typeface="Arial"/>
              <a:buChar char="●"/>
            </a:pPr>
            <a:r>
              <a:rPr lang="en" sz="1300">
                <a:solidFill>
                  <a:srgbClr val="111111"/>
                </a:solidFill>
                <a:highlight>
                  <a:srgbClr val="FFFFFF"/>
                </a:highlight>
                <a:latin typeface="Arial"/>
                <a:ea typeface="Arial"/>
                <a:cs typeface="Arial"/>
                <a:sym typeface="Arial"/>
              </a:rPr>
              <a:t>Deep learning is an AI function that mimics the workings of the human brain in processing data for use in detecting objects, recognizing speech, translating languages, and making decisions.</a:t>
            </a:r>
            <a:endParaRPr sz="1300">
              <a:solidFill>
                <a:srgbClr val="111111"/>
              </a:solidFill>
              <a:highlight>
                <a:srgbClr val="FFFFFF"/>
              </a:highlight>
              <a:latin typeface="Arial"/>
              <a:ea typeface="Arial"/>
              <a:cs typeface="Arial"/>
              <a:sym typeface="Arial"/>
            </a:endParaRPr>
          </a:p>
          <a:p>
            <a:pPr indent="0" lvl="0" marL="0" rtl="0" algn="l">
              <a:spcBef>
                <a:spcPts val="0"/>
              </a:spcBef>
              <a:spcAft>
                <a:spcPts val="1200"/>
              </a:spcAft>
              <a:buNone/>
            </a:pPr>
            <a:r>
              <a:t/>
            </a:r>
            <a:endParaRPr sz="1300">
              <a:solidFill>
                <a:srgbClr val="111111"/>
              </a:solidFill>
              <a:highlight>
                <a:srgbClr val="FFFFFF"/>
              </a:highlight>
              <a:latin typeface="Arial"/>
              <a:ea typeface="Arial"/>
              <a:cs typeface="Arial"/>
              <a:sym typeface="Arial"/>
            </a:endParaRPr>
          </a:p>
        </p:txBody>
      </p:sp>
      <p:pic>
        <p:nvPicPr>
          <p:cNvPr id="66" name="Google Shape;66;p14"/>
          <p:cNvPicPr preferRelativeResize="0"/>
          <p:nvPr/>
        </p:nvPicPr>
        <p:blipFill>
          <a:blip r:embed="rId4">
            <a:alphaModFix/>
          </a:blip>
          <a:stretch>
            <a:fillRect/>
          </a:stretch>
        </p:blipFill>
        <p:spPr>
          <a:xfrm>
            <a:off x="2727100" y="2695425"/>
            <a:ext cx="3233375" cy="222132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OUTPUT</a:t>
            </a:r>
            <a:endParaRPr/>
          </a:p>
        </p:txBody>
      </p:sp>
      <p:pic>
        <p:nvPicPr>
          <p:cNvPr id="192" name="Google Shape;192;p32"/>
          <p:cNvPicPr preferRelativeResize="0"/>
          <p:nvPr/>
        </p:nvPicPr>
        <p:blipFill rotWithShape="1">
          <a:blip r:embed="rId3">
            <a:alphaModFix/>
          </a:blip>
          <a:srcRect b="0" l="0" r="0" t="0"/>
          <a:stretch/>
        </p:blipFill>
        <p:spPr>
          <a:xfrm>
            <a:off x="3450875" y="196825"/>
            <a:ext cx="5381426" cy="4671125"/>
          </a:xfrm>
          <a:prstGeom prst="rect">
            <a:avLst/>
          </a:prstGeom>
          <a:noFill/>
          <a:ln>
            <a:noFill/>
          </a:ln>
        </p:spPr>
      </p:pic>
      <p:sp>
        <p:nvSpPr>
          <p:cNvPr id="193" name="Google Shape;193;p32"/>
          <p:cNvSpPr txBox="1"/>
          <p:nvPr/>
        </p:nvSpPr>
        <p:spPr>
          <a:xfrm>
            <a:off x="367400" y="1312125"/>
            <a:ext cx="2834100" cy="1293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800">
                <a:latin typeface="Playfair Display"/>
                <a:ea typeface="Playfair Display"/>
                <a:cs typeface="Playfair Display"/>
                <a:sym typeface="Playfair Display"/>
              </a:rPr>
              <a:t>Prediction function to </a:t>
            </a:r>
            <a:endParaRPr sz="1800">
              <a:latin typeface="Playfair Display"/>
              <a:ea typeface="Playfair Display"/>
              <a:cs typeface="Playfair Display"/>
              <a:sym typeface="Playfair Display"/>
            </a:endParaRPr>
          </a:p>
          <a:p>
            <a:pPr indent="0" lvl="0" marL="0" rtl="0" algn="l">
              <a:lnSpc>
                <a:spcPct val="150000"/>
              </a:lnSpc>
              <a:spcBef>
                <a:spcPts val="0"/>
              </a:spcBef>
              <a:spcAft>
                <a:spcPts val="0"/>
              </a:spcAft>
              <a:buNone/>
            </a:pPr>
            <a:r>
              <a:rPr lang="en" sz="1800">
                <a:latin typeface="Playfair Display"/>
                <a:ea typeface="Playfair Display"/>
                <a:cs typeface="Playfair Display"/>
                <a:sym typeface="Playfair Display"/>
              </a:rPr>
              <a:t>categorize if the image</a:t>
            </a:r>
            <a:endParaRPr sz="1800">
              <a:latin typeface="Playfair Display"/>
              <a:ea typeface="Playfair Display"/>
              <a:cs typeface="Playfair Display"/>
              <a:sym typeface="Playfair Display"/>
            </a:endParaRPr>
          </a:p>
          <a:p>
            <a:pPr indent="0" lvl="0" marL="0" rtl="0" algn="l">
              <a:spcBef>
                <a:spcPts val="0"/>
              </a:spcBef>
              <a:spcAft>
                <a:spcPts val="0"/>
              </a:spcAft>
              <a:buNone/>
            </a:pPr>
            <a:r>
              <a:rPr lang="en" sz="1800">
                <a:latin typeface="Playfair Display"/>
                <a:ea typeface="Playfair Display"/>
                <a:cs typeface="Playfair Display"/>
                <a:sym typeface="Playfair Display"/>
              </a:rPr>
              <a:t>has defect or no defect.</a:t>
            </a:r>
            <a:endParaRPr sz="1800">
              <a:latin typeface="Playfair Display"/>
              <a:ea typeface="Playfair Display"/>
              <a:cs typeface="Playfair Display"/>
              <a:sym typeface="Playfair Displ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OUTPUT</a:t>
            </a:r>
            <a:endParaRPr/>
          </a:p>
        </p:txBody>
      </p:sp>
      <p:sp>
        <p:nvSpPr>
          <p:cNvPr id="199" name="Google Shape;199;p33"/>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 	</a:t>
            </a:r>
            <a:endParaRPr/>
          </a:p>
        </p:txBody>
      </p:sp>
      <p:pic>
        <p:nvPicPr>
          <p:cNvPr id="200" name="Google Shape;200;p33"/>
          <p:cNvPicPr preferRelativeResize="0"/>
          <p:nvPr/>
        </p:nvPicPr>
        <p:blipFill>
          <a:blip r:embed="rId3">
            <a:alphaModFix/>
          </a:blip>
          <a:stretch>
            <a:fillRect/>
          </a:stretch>
        </p:blipFill>
        <p:spPr>
          <a:xfrm>
            <a:off x="311700" y="1234075"/>
            <a:ext cx="8609225" cy="35682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OUTPUT</a:t>
            </a:r>
            <a:endParaRPr/>
          </a:p>
        </p:txBody>
      </p:sp>
      <p:sp>
        <p:nvSpPr>
          <p:cNvPr id="206" name="Google Shape;206;p3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Visualizing model results on</a:t>
            </a:r>
            <a:endParaRPr/>
          </a:p>
          <a:p>
            <a:pPr indent="0" lvl="0" marL="0" rtl="0" algn="l">
              <a:spcBef>
                <a:spcPts val="1200"/>
              </a:spcBef>
              <a:spcAft>
                <a:spcPts val="0"/>
              </a:spcAft>
              <a:buNone/>
            </a:pPr>
            <a:r>
              <a:rPr lang="en"/>
              <a:t>Test data and custom trained</a:t>
            </a:r>
            <a:endParaRPr/>
          </a:p>
          <a:p>
            <a:pPr indent="0" lvl="0" marL="0" rtl="0" algn="l">
              <a:spcBef>
                <a:spcPts val="1200"/>
              </a:spcBef>
              <a:spcAft>
                <a:spcPts val="1200"/>
              </a:spcAft>
              <a:buNone/>
            </a:pPr>
            <a:r>
              <a:rPr lang="en"/>
              <a:t>ResUNet model.</a:t>
            </a:r>
            <a:endParaRPr/>
          </a:p>
        </p:txBody>
      </p:sp>
      <p:pic>
        <p:nvPicPr>
          <p:cNvPr id="207" name="Google Shape;207;p34"/>
          <p:cNvPicPr preferRelativeResize="0"/>
          <p:nvPr/>
        </p:nvPicPr>
        <p:blipFill>
          <a:blip r:embed="rId3">
            <a:alphaModFix/>
          </a:blip>
          <a:stretch>
            <a:fillRect/>
          </a:stretch>
        </p:blipFill>
        <p:spPr>
          <a:xfrm>
            <a:off x="3734538" y="0"/>
            <a:ext cx="5000623" cy="514349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OUTPUT</a:t>
            </a:r>
            <a:endParaRPr/>
          </a:p>
        </p:txBody>
      </p:sp>
      <p:sp>
        <p:nvSpPr>
          <p:cNvPr id="213" name="Google Shape;213;p35"/>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4" name="Google Shape;214;p35"/>
          <p:cNvPicPr preferRelativeResize="0"/>
          <p:nvPr/>
        </p:nvPicPr>
        <p:blipFill>
          <a:blip r:embed="rId3">
            <a:alphaModFix/>
          </a:blip>
          <a:stretch>
            <a:fillRect/>
          </a:stretch>
        </p:blipFill>
        <p:spPr>
          <a:xfrm>
            <a:off x="311700" y="1234075"/>
            <a:ext cx="8520600" cy="3699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OUTPUT</a:t>
            </a:r>
            <a:endParaRPr/>
          </a:p>
        </p:txBody>
      </p:sp>
      <p:sp>
        <p:nvSpPr>
          <p:cNvPr id="220" name="Google Shape;220;p36"/>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1" name="Google Shape;221;p36"/>
          <p:cNvPicPr preferRelativeResize="0"/>
          <p:nvPr/>
        </p:nvPicPr>
        <p:blipFill>
          <a:blip r:embed="rId3">
            <a:alphaModFix/>
          </a:blip>
          <a:stretch>
            <a:fillRect/>
          </a:stretch>
        </p:blipFill>
        <p:spPr>
          <a:xfrm>
            <a:off x="196825" y="1128425"/>
            <a:ext cx="8635475" cy="38051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OUTPUT</a:t>
            </a:r>
            <a:endParaRPr/>
          </a:p>
        </p:txBody>
      </p:sp>
      <p:sp>
        <p:nvSpPr>
          <p:cNvPr id="227" name="Google Shape;227;p37"/>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Clr>
                <a:schemeClr val="dk2"/>
              </a:buClr>
              <a:buSzPts val="1100"/>
              <a:buFont typeface="Arial"/>
              <a:buNone/>
            </a:pPr>
            <a:r>
              <a:rPr b="1" lang="en" sz="1450">
                <a:highlight>
                  <a:schemeClr val="lt1"/>
                </a:highlight>
                <a:latin typeface="Courier New"/>
                <a:ea typeface="Courier New"/>
                <a:cs typeface="Courier New"/>
                <a:sym typeface="Courier New"/>
              </a:rPr>
              <a:t>VISUALIZING PREDICTION</a:t>
            </a:r>
            <a:endParaRPr b="1" sz="1450">
              <a:highlight>
                <a:schemeClr val="lt1"/>
              </a:highlight>
              <a:latin typeface="Courier New"/>
              <a:ea typeface="Courier New"/>
              <a:cs typeface="Courier New"/>
              <a:sym typeface="Courier New"/>
            </a:endParaRPr>
          </a:p>
          <a:p>
            <a:pPr indent="0" lvl="0" marL="0" rtl="0" algn="l">
              <a:spcBef>
                <a:spcPts val="0"/>
              </a:spcBef>
              <a:spcAft>
                <a:spcPts val="1200"/>
              </a:spcAft>
              <a:buNone/>
            </a:pPr>
            <a:r>
              <a:t/>
            </a:r>
            <a:endParaRPr/>
          </a:p>
        </p:txBody>
      </p:sp>
      <p:pic>
        <p:nvPicPr>
          <p:cNvPr id="228" name="Google Shape;228;p37"/>
          <p:cNvPicPr preferRelativeResize="0"/>
          <p:nvPr/>
        </p:nvPicPr>
        <p:blipFill>
          <a:blip r:embed="rId3">
            <a:alphaModFix/>
          </a:blip>
          <a:stretch>
            <a:fillRect/>
          </a:stretch>
        </p:blipFill>
        <p:spPr>
          <a:xfrm>
            <a:off x="311700" y="1546275"/>
            <a:ext cx="8597576" cy="3334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8"/>
          <p:cNvSpPr txBox="1"/>
          <p:nvPr>
            <p:ph type="title"/>
          </p:nvPr>
        </p:nvSpPr>
        <p:spPr>
          <a:xfrm>
            <a:off x="311700" y="228540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MOVING FURTHER - DEEP LEARNING</a:t>
            </a:r>
            <a:endParaRPr/>
          </a:p>
        </p:txBody>
      </p:sp>
      <p:sp>
        <p:nvSpPr>
          <p:cNvPr id="72" name="Google Shape;72;p15"/>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300">
                <a:solidFill>
                  <a:srgbClr val="111111"/>
                </a:solidFill>
                <a:highlight>
                  <a:srgbClr val="FFFFFF"/>
                </a:highlight>
                <a:latin typeface="Arial"/>
                <a:ea typeface="Arial"/>
                <a:cs typeface="Arial"/>
                <a:sym typeface="Arial"/>
              </a:rPr>
              <a:t>Deep learning has evolved hand-in-hand with the digital era, which has brought about an explosion of data in all forms and from every region of the world. This data, known simply as </a:t>
            </a:r>
            <a:r>
              <a:rPr lang="en" sz="1300" u="sng">
                <a:solidFill>
                  <a:srgbClr val="2C40D0"/>
                </a:solidFill>
                <a:highlight>
                  <a:srgbClr val="FFFFFF"/>
                </a:highlight>
                <a:latin typeface="Arial"/>
                <a:ea typeface="Arial"/>
                <a:cs typeface="Arial"/>
                <a:sym typeface="Arial"/>
                <a:hlinkClick r:id="rId3">
                  <a:extLst>
                    <a:ext uri="{A12FA001-AC4F-418D-AE19-62706E023703}">
                      <ahyp:hlinkClr val="tx"/>
                    </a:ext>
                  </a:extLst>
                </a:hlinkClick>
              </a:rPr>
              <a:t>big data</a:t>
            </a:r>
            <a:r>
              <a:rPr lang="en" sz="1300">
                <a:solidFill>
                  <a:srgbClr val="111111"/>
                </a:solidFill>
                <a:highlight>
                  <a:srgbClr val="FFFFFF"/>
                </a:highlight>
                <a:latin typeface="Arial"/>
                <a:ea typeface="Arial"/>
                <a:cs typeface="Arial"/>
                <a:sym typeface="Arial"/>
              </a:rPr>
              <a:t>, is drawn from sources like social media, internet search engines, </a:t>
            </a:r>
            <a:r>
              <a:rPr lang="en" sz="1300" u="sng">
                <a:solidFill>
                  <a:srgbClr val="2C40D0"/>
                </a:solidFill>
                <a:highlight>
                  <a:srgbClr val="FFFFFF"/>
                </a:highlight>
                <a:latin typeface="Arial"/>
                <a:ea typeface="Arial"/>
                <a:cs typeface="Arial"/>
                <a:sym typeface="Arial"/>
                <a:hlinkClick r:id="rId4">
                  <a:extLst>
                    <a:ext uri="{A12FA001-AC4F-418D-AE19-62706E023703}">
                      <ahyp:hlinkClr val="tx"/>
                    </a:ext>
                  </a:extLst>
                </a:hlinkClick>
              </a:rPr>
              <a:t>e-commerce</a:t>
            </a:r>
            <a:r>
              <a:rPr lang="en" sz="1300">
                <a:solidFill>
                  <a:srgbClr val="111111"/>
                </a:solidFill>
                <a:highlight>
                  <a:srgbClr val="FFFFFF"/>
                </a:highlight>
                <a:latin typeface="Arial"/>
                <a:ea typeface="Arial"/>
                <a:cs typeface="Arial"/>
                <a:sym typeface="Arial"/>
              </a:rPr>
              <a:t> platforms, and online cinemas, among others. This enormous amount of data is readily accessible and can be shared through </a:t>
            </a:r>
            <a:r>
              <a:rPr lang="en" sz="1300" u="sng">
                <a:solidFill>
                  <a:srgbClr val="2C40D0"/>
                </a:solidFill>
                <a:highlight>
                  <a:srgbClr val="FFFFFF"/>
                </a:highlight>
                <a:latin typeface="Arial"/>
                <a:ea typeface="Arial"/>
                <a:cs typeface="Arial"/>
                <a:sym typeface="Arial"/>
                <a:hlinkClick r:id="rId5">
                  <a:extLst>
                    <a:ext uri="{A12FA001-AC4F-418D-AE19-62706E023703}">
                      <ahyp:hlinkClr val="tx"/>
                    </a:ext>
                  </a:extLst>
                </a:hlinkClick>
              </a:rPr>
              <a:t>fintech</a:t>
            </a:r>
            <a:r>
              <a:rPr lang="en" sz="1300">
                <a:solidFill>
                  <a:srgbClr val="111111"/>
                </a:solidFill>
                <a:highlight>
                  <a:srgbClr val="FFFFFF"/>
                </a:highlight>
                <a:latin typeface="Arial"/>
                <a:ea typeface="Arial"/>
                <a:cs typeface="Arial"/>
                <a:sym typeface="Arial"/>
              </a:rPr>
              <a:t> applications like cloud computing.</a:t>
            </a:r>
            <a:endParaRPr sz="1300">
              <a:solidFill>
                <a:srgbClr val="111111"/>
              </a:solidFill>
              <a:highlight>
                <a:srgbClr val="FFFFFF"/>
              </a:highlight>
              <a:latin typeface="Arial"/>
              <a:ea typeface="Arial"/>
              <a:cs typeface="Arial"/>
              <a:sym typeface="Arial"/>
            </a:endParaRPr>
          </a:p>
          <a:p>
            <a:pPr indent="0" lvl="0" marL="0" rtl="0" algn="l">
              <a:spcBef>
                <a:spcPts val="1200"/>
              </a:spcBef>
              <a:spcAft>
                <a:spcPts val="0"/>
              </a:spcAft>
              <a:buNone/>
            </a:pPr>
            <a:r>
              <a:rPr lang="en" sz="1300">
                <a:solidFill>
                  <a:srgbClr val="111111"/>
                </a:solidFill>
                <a:highlight>
                  <a:srgbClr val="FFFFFF"/>
                </a:highlight>
                <a:latin typeface="Arial"/>
                <a:ea typeface="Arial"/>
                <a:cs typeface="Arial"/>
                <a:sym typeface="Arial"/>
              </a:rPr>
              <a:t>Deep learning unravels huge amounts of unstructured data that would normally take humans decades to understand and process.</a:t>
            </a:r>
            <a:endParaRPr sz="1300">
              <a:solidFill>
                <a:srgbClr val="111111"/>
              </a:solidFill>
              <a:highlight>
                <a:srgbClr val="FFFFFF"/>
              </a:highlight>
              <a:latin typeface="Arial"/>
              <a:ea typeface="Arial"/>
              <a:cs typeface="Arial"/>
              <a:sym typeface="Arial"/>
            </a:endParaRPr>
          </a:p>
          <a:p>
            <a:pPr indent="0" lvl="0" marL="0" rtl="0" algn="l">
              <a:spcBef>
                <a:spcPts val="1200"/>
              </a:spcBef>
              <a:spcAft>
                <a:spcPts val="1200"/>
              </a:spcAft>
              <a:buNone/>
            </a:pPr>
            <a:r>
              <a:rPr lang="en" sz="1300">
                <a:solidFill>
                  <a:srgbClr val="111111"/>
                </a:solidFill>
                <a:highlight>
                  <a:srgbClr val="FFFFFF"/>
                </a:highlight>
                <a:latin typeface="Arial"/>
                <a:ea typeface="Arial"/>
                <a:cs typeface="Arial"/>
                <a:sym typeface="Arial"/>
              </a:rPr>
              <a:t>Deep learning utilizes a hierarchical level of artificial neural networks to carry out the process of machine learning. The artificial neural networks are built like the human brain, with neuron nodes connected together like a web. While traditional programs build analysis with data in a linear way, the hierarchical function of deep learning systems enables machines to process data with a nonlinear approach.</a:t>
            </a:r>
            <a:endParaRPr sz="1300">
              <a:solidFill>
                <a:srgbClr val="111111"/>
              </a:solidFill>
              <a:highlight>
                <a:srgbClr val="FFFFFF"/>
              </a:highlight>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 TO DOMAIN-CV</a:t>
            </a:r>
            <a:endParaRPr/>
          </a:p>
        </p:txBody>
      </p:sp>
      <p:sp>
        <p:nvSpPr>
          <p:cNvPr id="78" name="Google Shape;78;p16"/>
          <p:cNvSpPr txBox="1"/>
          <p:nvPr>
            <p:ph idx="1" type="body"/>
          </p:nvPr>
        </p:nvSpPr>
        <p:spPr>
          <a:xfrm>
            <a:off x="311700" y="1234075"/>
            <a:ext cx="8520600" cy="382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050">
                <a:solidFill>
                  <a:srgbClr val="202122"/>
                </a:solidFill>
                <a:highlight>
                  <a:srgbClr val="FFFFFF"/>
                </a:highlight>
                <a:latin typeface="Arial"/>
                <a:ea typeface="Arial"/>
                <a:cs typeface="Arial"/>
                <a:sym typeface="Arial"/>
              </a:rPr>
              <a:t>Computer vision is concerned with the automatic extraction, analysis and understanding of useful information from a single image or a sequence of images. It involves the development of a theoretical and algorithmic basis to achieve automatic visual understanding.</a:t>
            </a:r>
            <a:endParaRPr sz="1050">
              <a:solidFill>
                <a:srgbClr val="202122"/>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050">
              <a:solidFill>
                <a:srgbClr val="202122"/>
              </a:solidFill>
              <a:highlight>
                <a:srgbClr val="FFFFFF"/>
              </a:highlight>
              <a:latin typeface="Arial"/>
              <a:ea typeface="Arial"/>
              <a:cs typeface="Arial"/>
              <a:sym typeface="Arial"/>
            </a:endParaRPr>
          </a:p>
          <a:p>
            <a:pPr indent="0" lvl="0" marL="0" rtl="0" algn="l">
              <a:spcBef>
                <a:spcPts val="1200"/>
              </a:spcBef>
              <a:spcAft>
                <a:spcPts val="0"/>
              </a:spcAft>
              <a:buNone/>
            </a:pPr>
            <a:r>
              <a:rPr lang="en" sz="1050">
                <a:solidFill>
                  <a:srgbClr val="202122"/>
                </a:solidFill>
                <a:highlight>
                  <a:srgbClr val="FFFFFF"/>
                </a:highlight>
                <a:latin typeface="Arial"/>
                <a:ea typeface="Arial"/>
                <a:cs typeface="Arial"/>
                <a:sym typeface="Arial"/>
              </a:rPr>
              <a:t> As a </a:t>
            </a:r>
            <a:r>
              <a:rPr lang="en" sz="1050">
                <a:solidFill>
                  <a:srgbClr val="0B0080"/>
                </a:solidFill>
                <a:highlight>
                  <a:srgbClr val="FFFFFF"/>
                </a:highlight>
                <a:uFill>
                  <a:noFill/>
                </a:uFill>
                <a:latin typeface="Arial"/>
                <a:ea typeface="Arial"/>
                <a:cs typeface="Arial"/>
                <a:sym typeface="Arial"/>
                <a:hlinkClick r:id="rId3">
                  <a:extLst>
                    <a:ext uri="{A12FA001-AC4F-418D-AE19-62706E023703}">
                      <ahyp:hlinkClr val="tx"/>
                    </a:ext>
                  </a:extLst>
                </a:hlinkClick>
              </a:rPr>
              <a:t>scientific discipline</a:t>
            </a:r>
            <a:r>
              <a:rPr lang="en" sz="1050">
                <a:solidFill>
                  <a:srgbClr val="202122"/>
                </a:solidFill>
                <a:highlight>
                  <a:srgbClr val="FFFFFF"/>
                </a:highlight>
                <a:latin typeface="Arial"/>
                <a:ea typeface="Arial"/>
                <a:cs typeface="Arial"/>
                <a:sym typeface="Arial"/>
              </a:rPr>
              <a:t>, computer vision is concerned with the theory behind artificial systems that extract information from images.</a:t>
            </a:r>
            <a:endParaRPr sz="1050">
              <a:solidFill>
                <a:srgbClr val="202122"/>
              </a:solidFill>
              <a:highlight>
                <a:srgbClr val="FFFFFF"/>
              </a:highlight>
              <a:latin typeface="Arial"/>
              <a:ea typeface="Arial"/>
              <a:cs typeface="Arial"/>
              <a:sym typeface="Arial"/>
            </a:endParaRPr>
          </a:p>
          <a:p>
            <a:pPr indent="0" lvl="0" marL="0" rtl="0" algn="l">
              <a:spcBef>
                <a:spcPts val="1200"/>
              </a:spcBef>
              <a:spcAft>
                <a:spcPts val="0"/>
              </a:spcAft>
              <a:buNone/>
            </a:pPr>
            <a:r>
              <a:rPr lang="en" sz="1050">
                <a:solidFill>
                  <a:srgbClr val="202122"/>
                </a:solidFill>
                <a:highlight>
                  <a:srgbClr val="FFFFFF"/>
                </a:highlight>
                <a:latin typeface="Arial"/>
                <a:ea typeface="Arial"/>
                <a:cs typeface="Arial"/>
                <a:sym typeface="Arial"/>
              </a:rPr>
              <a:t> The image data can take many forms, such as video sequences, views from multiple cameras, or multi-dimensional data from a </a:t>
            </a:r>
            <a:r>
              <a:rPr lang="en" sz="1050">
                <a:solidFill>
                  <a:srgbClr val="0B0080"/>
                </a:solidFill>
                <a:highlight>
                  <a:srgbClr val="FFFFFF"/>
                </a:highlight>
                <a:uFill>
                  <a:noFill/>
                </a:uFill>
                <a:latin typeface="Arial"/>
                <a:ea typeface="Arial"/>
                <a:cs typeface="Arial"/>
                <a:sym typeface="Arial"/>
                <a:hlinkClick r:id="rId4">
                  <a:extLst>
                    <a:ext uri="{A12FA001-AC4F-418D-AE19-62706E023703}">
                      <ahyp:hlinkClr val="tx"/>
                    </a:ext>
                  </a:extLst>
                </a:hlinkClick>
              </a:rPr>
              <a:t>medical scanner</a:t>
            </a:r>
            <a:r>
              <a:rPr lang="en" sz="1050">
                <a:solidFill>
                  <a:srgbClr val="202122"/>
                </a:solidFill>
                <a:highlight>
                  <a:srgbClr val="FFFFFF"/>
                </a:highlight>
                <a:latin typeface="Arial"/>
                <a:ea typeface="Arial"/>
                <a:cs typeface="Arial"/>
                <a:sym typeface="Arial"/>
              </a:rPr>
              <a:t>. </a:t>
            </a:r>
            <a:endParaRPr sz="1050">
              <a:solidFill>
                <a:srgbClr val="202122"/>
              </a:solidFill>
              <a:highlight>
                <a:srgbClr val="FFFFFF"/>
              </a:highlight>
              <a:latin typeface="Arial"/>
              <a:ea typeface="Arial"/>
              <a:cs typeface="Arial"/>
              <a:sym typeface="Arial"/>
            </a:endParaRPr>
          </a:p>
          <a:p>
            <a:pPr indent="0" lvl="0" marL="0" rtl="0" algn="l">
              <a:spcBef>
                <a:spcPts val="1200"/>
              </a:spcBef>
              <a:spcAft>
                <a:spcPts val="1200"/>
              </a:spcAft>
              <a:buNone/>
            </a:pPr>
            <a:r>
              <a:rPr lang="en" sz="1050">
                <a:solidFill>
                  <a:srgbClr val="202122"/>
                </a:solidFill>
                <a:highlight>
                  <a:srgbClr val="FFFFFF"/>
                </a:highlight>
                <a:latin typeface="Arial"/>
                <a:ea typeface="Arial"/>
                <a:cs typeface="Arial"/>
                <a:sym typeface="Arial"/>
              </a:rPr>
              <a:t>As a technological discipline, computer vision seeks to apply its theories and models for the construction of computer vision systems.</a:t>
            </a:r>
            <a:endParaRPr/>
          </a:p>
        </p:txBody>
      </p:sp>
      <p:pic>
        <p:nvPicPr>
          <p:cNvPr id="79" name="Google Shape;79;p16"/>
          <p:cNvPicPr preferRelativeResize="0"/>
          <p:nvPr/>
        </p:nvPicPr>
        <p:blipFill>
          <a:blip r:embed="rId5">
            <a:alphaModFix/>
          </a:blip>
          <a:stretch>
            <a:fillRect/>
          </a:stretch>
        </p:blipFill>
        <p:spPr>
          <a:xfrm>
            <a:off x="2706000" y="3267525"/>
            <a:ext cx="2857500" cy="1600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UNDERSTANDING OF  THE DOMAIN</a:t>
            </a:r>
            <a:endParaRPr/>
          </a:p>
        </p:txBody>
      </p:sp>
      <p:sp>
        <p:nvSpPr>
          <p:cNvPr id="85" name="Google Shape;85;p17"/>
          <p:cNvSpPr txBox="1"/>
          <p:nvPr>
            <p:ph idx="1" type="body"/>
          </p:nvPr>
        </p:nvSpPr>
        <p:spPr>
          <a:xfrm>
            <a:off x="237325" y="1246450"/>
            <a:ext cx="8520600" cy="3334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600">
                <a:latin typeface="Arial"/>
                <a:ea typeface="Arial"/>
                <a:cs typeface="Arial"/>
                <a:sym typeface="Arial"/>
              </a:rPr>
              <a:t>Brain tumor segmentation is the process of separating the tumor from normal brain tissues; in clinical routine, it provides useful information for diagnosis and treatment planning. Timely diagnosis of brain tumors is thus vital to ensuring appropriate treatment planning, surgery, and follow-up visits . As a popular non-invasive technique Magnetic Resonance Imaging (MRI) produces markedly different types of tissue contrast and has thus been widely used by radiologists to diagnose brain tumors  However, the manual segmentation of brain tumors from MRI images is both subjective and time-consuming. Therefore, it is highly desirable to design automatic and robust brain tumor segmentation tools.</a:t>
            </a:r>
            <a:endParaRPr sz="16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2963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DEEP LEARNING</a:t>
            </a:r>
            <a:endParaRPr/>
          </a:p>
        </p:txBody>
      </p:sp>
      <p:sp>
        <p:nvSpPr>
          <p:cNvPr id="91" name="Google Shape;91;p18"/>
          <p:cNvSpPr txBox="1"/>
          <p:nvPr>
            <p:ph idx="1" type="body"/>
          </p:nvPr>
        </p:nvSpPr>
        <p:spPr>
          <a:xfrm>
            <a:off x="311700" y="1016300"/>
            <a:ext cx="8520600" cy="35649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 sz="1350">
                <a:solidFill>
                  <a:srgbClr val="333333"/>
                </a:solidFill>
                <a:highlight>
                  <a:srgbClr val="FCFCFC"/>
                </a:highlight>
                <a:latin typeface="Georgia"/>
                <a:ea typeface="Georgia"/>
                <a:cs typeface="Georgia"/>
                <a:sym typeface="Georgia"/>
              </a:rPr>
              <a:t> </a:t>
            </a:r>
            <a:r>
              <a:rPr lang="en" sz="2578">
                <a:solidFill>
                  <a:srgbClr val="333333"/>
                </a:solidFill>
                <a:highlight>
                  <a:srgbClr val="FCFCFC"/>
                </a:highlight>
                <a:latin typeface="Arial"/>
                <a:ea typeface="Arial"/>
                <a:cs typeface="Arial"/>
                <a:sym typeface="Arial"/>
              </a:rPr>
              <a:t>Deep learning becomes an attractive field of machine learning that outperforms traditional computer vision algorithms in a wide range of applications such as object detection semantic segmentation  as well as other applications such as navigation guidance.</a:t>
            </a:r>
            <a:endParaRPr sz="2578">
              <a:solidFill>
                <a:srgbClr val="333333"/>
              </a:solidFill>
              <a:highlight>
                <a:srgbClr val="FCFCFC"/>
              </a:highlight>
              <a:latin typeface="Arial"/>
              <a:ea typeface="Arial"/>
              <a:cs typeface="Arial"/>
              <a:sym typeface="Arial"/>
            </a:endParaRPr>
          </a:p>
          <a:p>
            <a:pPr indent="0" lvl="0" marL="0" rtl="0" algn="l">
              <a:spcBef>
                <a:spcPts val="1200"/>
              </a:spcBef>
              <a:spcAft>
                <a:spcPts val="0"/>
              </a:spcAft>
              <a:buNone/>
            </a:pPr>
            <a:r>
              <a:rPr lang="en" sz="2578">
                <a:solidFill>
                  <a:srgbClr val="333333"/>
                </a:solidFill>
                <a:highlight>
                  <a:srgbClr val="FCFCFC"/>
                </a:highlight>
                <a:latin typeface="Arial"/>
                <a:ea typeface="Arial"/>
                <a:cs typeface="Arial"/>
                <a:sym typeface="Arial"/>
              </a:rPr>
              <a:t>Convolutional neural networks (CNNs) have proved during the ImageNet Large-Scale Visual Recognition Challenge (ILSVRC)  and their ability to accurately detect and localize different types of objects</a:t>
            </a:r>
            <a:endParaRPr sz="2578">
              <a:solidFill>
                <a:srgbClr val="333333"/>
              </a:solidFill>
              <a:highlight>
                <a:srgbClr val="FCFCFC"/>
              </a:highlight>
              <a:latin typeface="Arial"/>
              <a:ea typeface="Arial"/>
              <a:cs typeface="Arial"/>
              <a:sym typeface="Arial"/>
            </a:endParaRPr>
          </a:p>
          <a:p>
            <a:pPr indent="0" lvl="0" marL="0" rtl="0" algn="l">
              <a:spcBef>
                <a:spcPts val="1200"/>
              </a:spcBef>
              <a:spcAft>
                <a:spcPts val="0"/>
              </a:spcAft>
              <a:buNone/>
            </a:pPr>
            <a:r>
              <a:rPr lang="en" sz="2578">
                <a:solidFill>
                  <a:srgbClr val="333333"/>
                </a:solidFill>
                <a:highlight>
                  <a:srgbClr val="FCFCFC"/>
                </a:highlight>
                <a:latin typeface="Arial"/>
                <a:ea typeface="Arial"/>
                <a:cs typeface="Arial"/>
                <a:sym typeface="Arial"/>
              </a:rPr>
              <a:t>The developed DeepSeg is a modular decoupling framework. It consists of two connected core parts based on an encoding and decoding relationship. </a:t>
            </a:r>
            <a:endParaRPr sz="2578">
              <a:solidFill>
                <a:srgbClr val="333333"/>
              </a:solidFill>
              <a:highlight>
                <a:srgbClr val="FCFCFC"/>
              </a:highlight>
              <a:latin typeface="Arial"/>
              <a:ea typeface="Arial"/>
              <a:cs typeface="Arial"/>
              <a:sym typeface="Arial"/>
            </a:endParaRPr>
          </a:p>
          <a:p>
            <a:pPr indent="0" lvl="0" marL="0" rtl="0" algn="l">
              <a:spcBef>
                <a:spcPts val="1200"/>
              </a:spcBef>
              <a:spcAft>
                <a:spcPts val="0"/>
              </a:spcAft>
              <a:buNone/>
            </a:pPr>
            <a:r>
              <a:rPr lang="en" sz="2578">
                <a:solidFill>
                  <a:srgbClr val="333333"/>
                </a:solidFill>
                <a:highlight>
                  <a:srgbClr val="FCFCFC"/>
                </a:highlight>
                <a:latin typeface="Arial"/>
                <a:ea typeface="Arial"/>
                <a:cs typeface="Arial"/>
                <a:sym typeface="Arial"/>
              </a:rPr>
              <a:t>The encoder part is a convolutional neural network (CNN) responsible for spatial information extraction. The resulting semantic map is inserted into the decoder part to get the full-resolution probability map. Based on modified U-Net architecture, different CNN models such as residual neural network (ResNet), dense convolutional network (DenseNet), and NASNet have been utilized in this study.</a:t>
            </a:r>
            <a:endParaRPr sz="2578">
              <a:solidFill>
                <a:srgbClr val="333333"/>
              </a:solidFill>
              <a:highlight>
                <a:srgbClr val="FCFCFC"/>
              </a:highlight>
              <a:latin typeface="Arial"/>
              <a:ea typeface="Arial"/>
              <a:cs typeface="Arial"/>
              <a:sym typeface="Arial"/>
            </a:endParaRPr>
          </a:p>
          <a:p>
            <a:pPr indent="0" lvl="0" marL="0" rtl="0" algn="l">
              <a:spcBef>
                <a:spcPts val="1200"/>
              </a:spcBef>
              <a:spcAft>
                <a:spcPts val="1200"/>
              </a:spcAft>
              <a:buNone/>
            </a:pPr>
            <a:r>
              <a:t/>
            </a:r>
            <a:endParaRPr sz="2396">
              <a:solidFill>
                <a:srgbClr val="333333"/>
              </a:solidFill>
              <a:highlight>
                <a:srgbClr val="FCFCFC"/>
              </a:highlight>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DENSENET</a:t>
            </a:r>
            <a:endParaRPr/>
          </a:p>
        </p:txBody>
      </p:sp>
      <p:sp>
        <p:nvSpPr>
          <p:cNvPr id="97" name="Google Shape;97;p19"/>
          <p:cNvSpPr txBox="1"/>
          <p:nvPr>
            <p:ph idx="1" type="body"/>
          </p:nvPr>
        </p:nvSpPr>
        <p:spPr>
          <a:xfrm>
            <a:off x="311700" y="1283650"/>
            <a:ext cx="8520600" cy="33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50">
                <a:solidFill>
                  <a:srgbClr val="212529"/>
                </a:solidFill>
                <a:highlight>
                  <a:srgbClr val="FFFFFF"/>
                </a:highlight>
                <a:latin typeface="Georgia"/>
                <a:ea typeface="Georgia"/>
                <a:cs typeface="Georgia"/>
                <a:sym typeface="Georgia"/>
              </a:rPr>
              <a:t>A DenseNet is a type of convolutional neural network that utilises dense connections between layers, through Dense Blocks, where we connect </a:t>
            </a:r>
            <a:r>
              <a:rPr i="1" lang="en" sz="1650">
                <a:solidFill>
                  <a:srgbClr val="212529"/>
                </a:solidFill>
                <a:highlight>
                  <a:srgbClr val="FFFFFF"/>
                </a:highlight>
                <a:latin typeface="Georgia"/>
                <a:ea typeface="Georgia"/>
                <a:cs typeface="Georgia"/>
                <a:sym typeface="Georgia"/>
              </a:rPr>
              <a:t>all layers</a:t>
            </a:r>
            <a:r>
              <a:rPr lang="en" sz="1650">
                <a:solidFill>
                  <a:srgbClr val="212529"/>
                </a:solidFill>
                <a:highlight>
                  <a:srgbClr val="FFFFFF"/>
                </a:highlight>
                <a:latin typeface="Georgia"/>
                <a:ea typeface="Georgia"/>
                <a:cs typeface="Georgia"/>
                <a:sym typeface="Georgia"/>
              </a:rPr>
              <a:t> (with matching feature-map sizes) directly with each other. To preserve the feed-forward nature, each layer obtains additional inputs from all preceding layers and passes on its own feature-maps to all subsequent layers.</a:t>
            </a:r>
            <a:endParaRPr sz="1650">
              <a:solidFill>
                <a:srgbClr val="212529"/>
              </a:solidFill>
              <a:highlight>
                <a:srgbClr val="FFFFFF"/>
              </a:highlight>
              <a:latin typeface="Georgia"/>
              <a:ea typeface="Georgia"/>
              <a:cs typeface="Georgia"/>
              <a:sym typeface="Georgia"/>
            </a:endParaRPr>
          </a:p>
          <a:p>
            <a:pPr indent="0" lvl="0" marL="0" rtl="0" algn="l">
              <a:spcBef>
                <a:spcPts val="1200"/>
              </a:spcBef>
              <a:spcAft>
                <a:spcPts val="0"/>
              </a:spcAft>
              <a:buNone/>
            </a:pPr>
            <a:r>
              <a:rPr lang="en" sz="1650">
                <a:solidFill>
                  <a:srgbClr val="212529"/>
                </a:solidFill>
                <a:highlight>
                  <a:srgbClr val="FFFFFF"/>
                </a:highlight>
                <a:latin typeface="Georgia"/>
                <a:ea typeface="Georgia"/>
                <a:cs typeface="Georgia"/>
                <a:sym typeface="Georgia"/>
              </a:rPr>
              <a:t>DenseNets have several compelling advantages: they alleviate the vanishing-gradient problem, strengthen feature propagation, encourage feature reuse, and substantially reduce the number of parameters.It is possible for the DenseNet to suppress irrelevant regions in brain MR images while highlighting useful salient features</a:t>
            </a:r>
            <a:endParaRPr sz="1650">
              <a:solidFill>
                <a:srgbClr val="212529"/>
              </a:solidFill>
              <a:highlight>
                <a:srgbClr val="FFFFFF"/>
              </a:highlight>
              <a:latin typeface="Georgia"/>
              <a:ea typeface="Georgia"/>
              <a:cs typeface="Georgia"/>
              <a:sym typeface="Georgia"/>
            </a:endParaRPr>
          </a:p>
          <a:p>
            <a:pPr indent="0" lvl="0" marL="0" rtl="0" algn="l">
              <a:lnSpc>
                <a:spcPct val="125000"/>
              </a:lnSpc>
              <a:spcBef>
                <a:spcPts val="1200"/>
              </a:spcBef>
              <a:spcAft>
                <a:spcPts val="400"/>
              </a:spcAft>
              <a:buClr>
                <a:schemeClr val="dk2"/>
              </a:buClr>
              <a:buSzPts val="1100"/>
              <a:buFont typeface="Arial"/>
              <a:buNone/>
            </a:pPr>
            <a:r>
              <a:t/>
            </a:r>
            <a:endParaRPr sz="1650">
              <a:solidFill>
                <a:srgbClr val="212529"/>
              </a:solidFill>
              <a:highlight>
                <a:srgbClr val="FFFFFF"/>
              </a:highlight>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410850" y="1599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RESNET-50</a:t>
            </a:r>
            <a:endParaRPr/>
          </a:p>
        </p:txBody>
      </p:sp>
      <p:sp>
        <p:nvSpPr>
          <p:cNvPr id="103" name="Google Shape;103;p20"/>
          <p:cNvSpPr txBox="1"/>
          <p:nvPr>
            <p:ph idx="1" type="body"/>
          </p:nvPr>
        </p:nvSpPr>
        <p:spPr>
          <a:xfrm>
            <a:off x="410850" y="849850"/>
            <a:ext cx="8520600" cy="3934200"/>
          </a:xfrm>
          <a:prstGeom prst="rect">
            <a:avLst/>
          </a:prstGeom>
        </p:spPr>
        <p:txBody>
          <a:bodyPr anchorCtr="0" anchor="t" bIns="91425" lIns="91425" spcFirstLastPara="1" rIns="91425" wrap="square" tIns="91425">
            <a:normAutofit/>
          </a:bodyPr>
          <a:lstStyle/>
          <a:p>
            <a:pPr indent="0" lvl="0" marL="0" rtl="0" algn="l">
              <a:lnSpc>
                <a:spcPct val="125000"/>
              </a:lnSpc>
              <a:spcBef>
                <a:spcPts val="0"/>
              </a:spcBef>
              <a:spcAft>
                <a:spcPts val="0"/>
              </a:spcAft>
              <a:buNone/>
            </a:pPr>
            <a:r>
              <a:rPr lang="en" sz="1500">
                <a:solidFill>
                  <a:srgbClr val="222222"/>
                </a:solidFill>
                <a:highlight>
                  <a:srgbClr val="FFFFFF"/>
                </a:highlight>
                <a:latin typeface="Arial"/>
                <a:ea typeface="Arial"/>
                <a:cs typeface="Arial"/>
                <a:sym typeface="Arial"/>
              </a:rPr>
              <a:t>ResNet, short for Residual Networks is a classic neural network used as a backbone for many computer vision tasks.ResNet-50 is a convolutional neural network that is 50 layers deep. You can load a pretrained version of the network trained on more than a million images from the ImageNet database . The pretrained network can classify images into 1000 object categories, such as keyboard, mouse, pencil, and many animals. As a result, the network has learned rich feature representations for a wide range of images</a:t>
            </a:r>
            <a:endParaRPr sz="1500">
              <a:solidFill>
                <a:srgbClr val="222222"/>
              </a:solidFill>
              <a:highlight>
                <a:srgbClr val="FFFFFF"/>
              </a:highlight>
              <a:latin typeface="Arial"/>
              <a:ea typeface="Arial"/>
              <a:cs typeface="Arial"/>
              <a:sym typeface="Arial"/>
            </a:endParaRPr>
          </a:p>
          <a:p>
            <a:pPr indent="0" lvl="0" marL="0" rtl="0" algn="l">
              <a:lnSpc>
                <a:spcPct val="125000"/>
              </a:lnSpc>
              <a:spcBef>
                <a:spcPts val="400"/>
              </a:spcBef>
              <a:spcAft>
                <a:spcPts val="0"/>
              </a:spcAft>
              <a:buNone/>
            </a:pPr>
            <a:r>
              <a:rPr lang="en" sz="1500">
                <a:solidFill>
                  <a:srgbClr val="222222"/>
                </a:solidFill>
                <a:highlight>
                  <a:srgbClr val="FFFFFF"/>
                </a:highlight>
                <a:latin typeface="Arial"/>
                <a:ea typeface="Arial"/>
                <a:cs typeface="Arial"/>
                <a:sym typeface="Arial"/>
              </a:rPr>
              <a:t>Experimental results show that the Resnet-50 model achieves the highest accuracy and least false negative rates as 95% and zero respectively.</a:t>
            </a:r>
            <a:endParaRPr sz="1500">
              <a:solidFill>
                <a:srgbClr val="222222"/>
              </a:solidFill>
              <a:highlight>
                <a:srgbClr val="FFFFFF"/>
              </a:highlight>
              <a:latin typeface="Arial"/>
              <a:ea typeface="Arial"/>
              <a:cs typeface="Arial"/>
              <a:sym typeface="Arial"/>
            </a:endParaRPr>
          </a:p>
          <a:p>
            <a:pPr indent="0" lvl="0" marL="0" rtl="0" algn="l">
              <a:lnSpc>
                <a:spcPct val="125000"/>
              </a:lnSpc>
              <a:spcBef>
                <a:spcPts val="400"/>
              </a:spcBef>
              <a:spcAft>
                <a:spcPts val="400"/>
              </a:spcAft>
              <a:buClr>
                <a:schemeClr val="dk2"/>
              </a:buClr>
              <a:buSzPts val="1100"/>
              <a:buFont typeface="Arial"/>
              <a:buNone/>
            </a:pPr>
            <a:r>
              <a:t/>
            </a:r>
            <a:endParaRPr sz="1500">
              <a:solidFill>
                <a:srgbClr val="222222"/>
              </a:solidFill>
              <a:highlight>
                <a:srgbClr val="FFFFFF"/>
              </a:highlight>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a:t>
            </a:r>
            <a:endParaRPr/>
          </a:p>
        </p:txBody>
      </p:sp>
      <p:sp>
        <p:nvSpPr>
          <p:cNvPr id="109" name="Google Shape;109;p21"/>
          <p:cNvSpPr txBox="1"/>
          <p:nvPr>
            <p:ph idx="1" type="body"/>
          </p:nvPr>
        </p:nvSpPr>
        <p:spPr>
          <a:xfrm>
            <a:off x="703050" y="1101575"/>
            <a:ext cx="33642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t>Importing libraries to perform EDA (Exploratory data analysis) along with Tensorflow modules.</a:t>
            </a:r>
            <a:endParaRPr sz="1700"/>
          </a:p>
          <a:p>
            <a:pPr indent="0" lvl="0" marL="0" rtl="0" algn="l">
              <a:spcBef>
                <a:spcPts val="1200"/>
              </a:spcBef>
              <a:spcAft>
                <a:spcPts val="0"/>
              </a:spcAft>
              <a:buNone/>
            </a:pPr>
            <a:r>
              <a:rPr lang="en" sz="1700"/>
              <a:t> Storing data in a dataframe for further analysis.</a:t>
            </a:r>
            <a:endParaRPr sz="1700"/>
          </a:p>
          <a:p>
            <a:pPr indent="0" lvl="0" marL="0" rtl="0" algn="l">
              <a:spcBef>
                <a:spcPts val="1200"/>
              </a:spcBef>
              <a:spcAft>
                <a:spcPts val="1200"/>
              </a:spcAft>
              <a:buNone/>
            </a:pPr>
            <a:r>
              <a:t/>
            </a:r>
            <a:endParaRPr/>
          </a:p>
        </p:txBody>
      </p:sp>
      <p:pic>
        <p:nvPicPr>
          <p:cNvPr id="110" name="Google Shape;110;p21"/>
          <p:cNvPicPr preferRelativeResize="0"/>
          <p:nvPr/>
        </p:nvPicPr>
        <p:blipFill>
          <a:blip r:embed="rId3">
            <a:alphaModFix/>
          </a:blip>
          <a:stretch>
            <a:fillRect/>
          </a:stretch>
        </p:blipFill>
        <p:spPr>
          <a:xfrm>
            <a:off x="416574" y="3220050"/>
            <a:ext cx="3441050" cy="1643699"/>
          </a:xfrm>
          <a:prstGeom prst="rect">
            <a:avLst/>
          </a:prstGeom>
          <a:noFill/>
          <a:ln>
            <a:noFill/>
          </a:ln>
        </p:spPr>
      </p:pic>
      <p:pic>
        <p:nvPicPr>
          <p:cNvPr id="111" name="Google Shape;111;p21"/>
          <p:cNvPicPr preferRelativeResize="0"/>
          <p:nvPr/>
        </p:nvPicPr>
        <p:blipFill>
          <a:blip r:embed="rId4">
            <a:alphaModFix/>
          </a:blip>
          <a:stretch>
            <a:fillRect/>
          </a:stretch>
        </p:blipFill>
        <p:spPr>
          <a:xfrm>
            <a:off x="4668275" y="153750"/>
            <a:ext cx="4323326" cy="48080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1AFD1"/>
      </a:accent4>
      <a:accent5>
        <a:srgbClr val="0F9D58"/>
      </a:accent5>
      <a:accent6>
        <a:srgbClr val="9C27B0"/>
      </a:accent6>
      <a:hlink>
        <a:srgbClr val="0F9D58"/>
      </a:hlink>
      <a:folHlink>
        <a:srgbClr val="0F9D5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